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2" r:id="rId7"/>
    <p:sldId id="260" r:id="rId8"/>
    <p:sldId id="259" r:id="rId9"/>
  </p:sldIdLst>
  <p:sldSz cx="10529570" cy="11087735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3" userDrawn="1">
          <p15:clr>
            <a:srgbClr val="A4A3A4"/>
          </p15:clr>
        </p15:guide>
        <p15:guide id="2" pos="3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675"/>
    <a:srgbClr val="FFAE3B"/>
    <a:srgbClr val="5E96E6"/>
    <a:srgbClr val="80AEEC"/>
    <a:srgbClr val="EFEEED"/>
    <a:srgbClr val="E2E0DF"/>
    <a:srgbClr val="EDEAE7"/>
    <a:srgbClr val="5A92E5"/>
    <a:srgbClr val="FFB74D"/>
    <a:srgbClr val="FFD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3493"/>
        <p:guide pos="33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68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35520" y="1478585"/>
            <a:ext cx="8464521" cy="4156338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91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035520" y="5757169"/>
            <a:ext cx="8464521" cy="238087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760" spc="200"/>
            </a:lvl1pPr>
            <a:lvl2pPr marL="526415" indent="0" algn="ctr">
              <a:buNone/>
              <a:defRPr sz="2305"/>
            </a:lvl2pPr>
            <a:lvl3pPr marL="1052830" indent="0" algn="ctr">
              <a:buNone/>
              <a:defRPr sz="2070"/>
            </a:lvl3pPr>
            <a:lvl4pPr marL="1579880" indent="0" algn="ctr">
              <a:buNone/>
              <a:defRPr sz="1850"/>
            </a:lvl4pPr>
            <a:lvl5pPr marL="2106295" indent="0" algn="ctr">
              <a:buNone/>
              <a:defRPr sz="1850"/>
            </a:lvl5pPr>
            <a:lvl6pPr marL="2632710" indent="0" algn="ctr">
              <a:buNone/>
              <a:defRPr sz="1850"/>
            </a:lvl6pPr>
            <a:lvl7pPr marL="3159125" indent="0" algn="ctr">
              <a:buNone/>
              <a:defRPr sz="1850"/>
            </a:lvl7pPr>
            <a:lvl8pPr marL="3686175" indent="0" algn="ctr">
              <a:buNone/>
              <a:defRPr sz="1850"/>
            </a:lvl8pPr>
            <a:lvl9pPr marL="4212590" indent="0" algn="ctr">
              <a:buNone/>
              <a:defRPr sz="185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25534" y="1251559"/>
            <a:ext cx="9478273" cy="88656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035520" y="4016630"/>
            <a:ext cx="8464521" cy="16474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91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035520" y="5757169"/>
            <a:ext cx="8464521" cy="762578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76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5534" y="983783"/>
            <a:ext cx="9475163" cy="114095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25534" y="2409978"/>
            <a:ext cx="9475163" cy="769563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719647" y="6222865"/>
            <a:ext cx="6710667" cy="1239917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06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719647" y="7462782"/>
            <a:ext cx="6710667" cy="1402911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7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26415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2pPr>
            <a:lvl3pPr marL="1052830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3pPr>
            <a:lvl4pPr marL="1579880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4pPr>
            <a:lvl5pPr marL="2106295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5pPr>
            <a:lvl6pPr marL="2632710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6pPr>
            <a:lvl7pPr marL="3159125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7pPr>
            <a:lvl8pPr marL="3686175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8pPr>
            <a:lvl9pPr marL="4212590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5534" y="983783"/>
            <a:ext cx="9475163" cy="114095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5534" y="2427441"/>
            <a:ext cx="4471705" cy="7678167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538321" y="2427441"/>
            <a:ext cx="4471705" cy="7678167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5534" y="983783"/>
            <a:ext cx="9475163" cy="114095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5534" y="2311018"/>
            <a:ext cx="4614750" cy="617048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30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26415" indent="0">
              <a:buNone/>
              <a:defRPr sz="2305" b="1"/>
            </a:lvl2pPr>
            <a:lvl3pPr marL="1052830" indent="0">
              <a:buNone/>
              <a:defRPr sz="2070" b="1"/>
            </a:lvl3pPr>
            <a:lvl4pPr marL="1579880" indent="0">
              <a:buNone/>
              <a:defRPr sz="1850" b="1"/>
            </a:lvl4pPr>
            <a:lvl5pPr marL="2106295" indent="0">
              <a:buNone/>
              <a:defRPr sz="1850" b="1"/>
            </a:lvl5pPr>
            <a:lvl6pPr marL="2632710" indent="0">
              <a:buNone/>
              <a:defRPr sz="1850" b="1"/>
            </a:lvl6pPr>
            <a:lvl7pPr marL="3159125" indent="0">
              <a:buNone/>
              <a:defRPr sz="1850" b="1"/>
            </a:lvl7pPr>
            <a:lvl8pPr marL="3686175" indent="0">
              <a:buNone/>
              <a:defRPr sz="1850" b="1"/>
            </a:lvl8pPr>
            <a:lvl9pPr marL="4212590" indent="0">
              <a:buNone/>
              <a:defRPr sz="185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25534" y="2997919"/>
            <a:ext cx="4614750" cy="7107688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386423" y="2298938"/>
            <a:ext cx="4614750" cy="617048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30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26415" indent="0">
              <a:buNone/>
              <a:defRPr sz="2305" b="1"/>
            </a:lvl2pPr>
            <a:lvl3pPr marL="1052830" indent="0">
              <a:buNone/>
              <a:defRPr sz="2070" b="1"/>
            </a:lvl3pPr>
            <a:lvl4pPr marL="1579880" indent="0">
              <a:buNone/>
              <a:defRPr sz="1850" b="1"/>
            </a:lvl4pPr>
            <a:lvl5pPr marL="2106295" indent="0">
              <a:buNone/>
              <a:defRPr sz="1850" b="1"/>
            </a:lvl5pPr>
            <a:lvl6pPr marL="2632710" indent="0">
              <a:buNone/>
              <a:defRPr sz="1850" b="1"/>
            </a:lvl6pPr>
            <a:lvl7pPr marL="3159125" indent="0">
              <a:buNone/>
              <a:defRPr sz="1850" b="1"/>
            </a:lvl7pPr>
            <a:lvl8pPr marL="3686175" indent="0">
              <a:buNone/>
              <a:defRPr sz="1850" b="1"/>
            </a:lvl8pPr>
            <a:lvl9pPr marL="4212590" indent="0">
              <a:buNone/>
              <a:defRPr sz="185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386423" y="2997919"/>
            <a:ext cx="4614750" cy="7107688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5534" y="983783"/>
            <a:ext cx="9475163" cy="114095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25534" y="2514760"/>
            <a:ext cx="4520317" cy="7451139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85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485457" y="2514760"/>
            <a:ext cx="4515241" cy="7451139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85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8840790" y="1478585"/>
            <a:ext cx="901804" cy="8132221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322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789856" y="1478585"/>
            <a:ext cx="7920329" cy="8132221"/>
          </a:xfrm>
        </p:spPr>
        <p:txBody>
          <a:bodyPr vert="eaVert" lIns="46800" tIns="46800" rIns="46800" bIns="46800"/>
          <a:lstStyle>
            <a:lvl1pPr marL="262890" indent="-262890">
              <a:spcAft>
                <a:spcPts val="1000"/>
              </a:spcAft>
              <a:defRPr spc="300"/>
            </a:lvl1pPr>
            <a:lvl2pPr marL="789940" indent="-262890">
              <a:defRPr spc="300"/>
            </a:lvl2pPr>
            <a:lvl3pPr marL="1315720" indent="-262890">
              <a:defRPr spc="300"/>
            </a:lvl3pPr>
            <a:lvl4pPr marL="1843405" indent="-262890">
              <a:defRPr spc="300"/>
            </a:lvl4pPr>
            <a:lvl5pPr marL="2369185" indent="-26289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25534" y="983783"/>
            <a:ext cx="9475163" cy="1140956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25534" y="2409978"/>
            <a:ext cx="9475163" cy="76956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28644" y="10210390"/>
            <a:ext cx="2332252" cy="51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555389" y="10210390"/>
            <a:ext cx="3420637" cy="51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7668445" y="10210390"/>
            <a:ext cx="2332252" cy="51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052830" rtl="0" eaLnBrk="1" fontAlgn="auto" latinLnBrk="0" hangingPunct="1">
        <a:lnSpc>
          <a:spcPct val="100000"/>
        </a:lnSpc>
        <a:spcBef>
          <a:spcPct val="0"/>
        </a:spcBef>
        <a:buNone/>
        <a:defRPr sz="414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62890" indent="-262890" algn="l" defTabSz="105283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207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789940" indent="-262890" algn="l" defTabSz="105283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854200" algn="l"/>
          <a:tab pos="1854200" algn="l"/>
          <a:tab pos="1854200" algn="l"/>
          <a:tab pos="1854200" algn="l"/>
        </a:tabLst>
        <a:defRPr sz="18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315720" indent="-262890" algn="l" defTabSz="105283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8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843405" indent="-262890" algn="l" defTabSz="105283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6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369185" indent="-262890" algn="l" defTabSz="105283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896235" indent="-262890" algn="l" defTabSz="1052830" rtl="0" eaLnBrk="1" latinLnBrk="0" hangingPunct="1">
        <a:lnSpc>
          <a:spcPct val="90000"/>
        </a:lnSpc>
        <a:spcBef>
          <a:spcPts val="575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6pPr>
      <a:lvl7pPr marL="3422015" indent="-262890" algn="l" defTabSz="1052830" rtl="0" eaLnBrk="1" latinLnBrk="0" hangingPunct="1">
        <a:lnSpc>
          <a:spcPct val="90000"/>
        </a:lnSpc>
        <a:spcBef>
          <a:spcPts val="575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7pPr>
      <a:lvl8pPr marL="3949700" indent="-262890" algn="l" defTabSz="1052830" rtl="0" eaLnBrk="1" latinLnBrk="0" hangingPunct="1">
        <a:lnSpc>
          <a:spcPct val="90000"/>
        </a:lnSpc>
        <a:spcBef>
          <a:spcPts val="575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8pPr>
      <a:lvl9pPr marL="4475480" indent="-262890" algn="l" defTabSz="1052830" rtl="0" eaLnBrk="1" latinLnBrk="0" hangingPunct="1">
        <a:lnSpc>
          <a:spcPct val="90000"/>
        </a:lnSpc>
        <a:spcBef>
          <a:spcPts val="575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1pPr>
      <a:lvl2pPr marL="526415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105283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3pPr>
      <a:lvl4pPr marL="157988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4pPr>
      <a:lvl5pPr marL="2106295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5pPr>
      <a:lvl6pPr marL="263271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6pPr>
      <a:lvl7pPr marL="3159125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7pPr>
      <a:lvl8pPr marL="3686175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8pPr>
      <a:lvl9pPr marL="4212590" algn="l" defTabSz="1052830" rtl="0" eaLnBrk="1" latinLnBrk="0" hangingPunct="1">
        <a:defRPr sz="20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2.png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77.xml"/><Relationship Id="rId2" Type="http://schemas.openxmlformats.org/officeDocument/2006/relationships/tags" Target="../tags/tag63.xml"/><Relationship Id="rId19" Type="http://schemas.openxmlformats.org/officeDocument/2006/relationships/image" Target="../media/image5.png"/><Relationship Id="rId18" Type="http://schemas.openxmlformats.org/officeDocument/2006/relationships/tags" Target="../tags/tag76.xml"/><Relationship Id="rId17" Type="http://schemas.openxmlformats.org/officeDocument/2006/relationships/image" Target="../media/image4.png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2.png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92.xml"/><Relationship Id="rId2" Type="http://schemas.openxmlformats.org/officeDocument/2006/relationships/tags" Target="../tags/tag78.xml"/><Relationship Id="rId19" Type="http://schemas.openxmlformats.org/officeDocument/2006/relationships/image" Target="../media/image5.png"/><Relationship Id="rId18" Type="http://schemas.openxmlformats.org/officeDocument/2006/relationships/tags" Target="../tags/tag91.xml"/><Relationship Id="rId17" Type="http://schemas.openxmlformats.org/officeDocument/2006/relationships/image" Target="../media/image4.png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../media/image2.png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07.xml"/><Relationship Id="rId2" Type="http://schemas.openxmlformats.org/officeDocument/2006/relationships/tags" Target="../tags/tag93.xml"/><Relationship Id="rId19" Type="http://schemas.openxmlformats.org/officeDocument/2006/relationships/image" Target="../media/image5.png"/><Relationship Id="rId18" Type="http://schemas.openxmlformats.org/officeDocument/2006/relationships/tags" Target="../tags/tag106.xml"/><Relationship Id="rId17" Type="http://schemas.openxmlformats.org/officeDocument/2006/relationships/image" Target="../media/image4.png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../media/image2.png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8.xml"/><Relationship Id="rId19" Type="http://schemas.openxmlformats.org/officeDocument/2006/relationships/image" Target="../media/image5.png"/><Relationship Id="rId18" Type="http://schemas.openxmlformats.org/officeDocument/2006/relationships/tags" Target="../tags/tag121.xml"/><Relationship Id="rId17" Type="http://schemas.openxmlformats.org/officeDocument/2006/relationships/image" Target="../media/image4.png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../media/image2.png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8.xml"/><Relationship Id="rId2" Type="http://schemas.openxmlformats.org/officeDocument/2006/relationships/tags" Target="../tags/tag124.xml"/><Relationship Id="rId19" Type="http://schemas.openxmlformats.org/officeDocument/2006/relationships/image" Target="../media/image5.png"/><Relationship Id="rId18" Type="http://schemas.openxmlformats.org/officeDocument/2006/relationships/tags" Target="../tags/tag137.xml"/><Relationship Id="rId17" Type="http://schemas.openxmlformats.org/officeDocument/2006/relationships/image" Target="../media/image4.png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44.xml"/><Relationship Id="rId7" Type="http://schemas.openxmlformats.org/officeDocument/2006/relationships/image" Target="../media/image2.png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3.xml"/><Relationship Id="rId2" Type="http://schemas.openxmlformats.org/officeDocument/2006/relationships/tags" Target="../tags/tag139.xml"/><Relationship Id="rId19" Type="http://schemas.openxmlformats.org/officeDocument/2006/relationships/tags" Target="../tags/tag152.xml"/><Relationship Id="rId18" Type="http://schemas.openxmlformats.org/officeDocument/2006/relationships/image" Target="../media/image5.png"/><Relationship Id="rId17" Type="http://schemas.openxmlformats.org/officeDocument/2006/relationships/tags" Target="../tags/tag151.xml"/><Relationship Id="rId16" Type="http://schemas.openxmlformats.org/officeDocument/2006/relationships/image" Target="../media/image4.png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59.xml"/><Relationship Id="rId7" Type="http://schemas.openxmlformats.org/officeDocument/2006/relationships/image" Target="../media/image2.png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67.xml"/><Relationship Id="rId2" Type="http://schemas.openxmlformats.org/officeDocument/2006/relationships/tags" Target="../tags/tag154.xml"/><Relationship Id="rId19" Type="http://schemas.openxmlformats.org/officeDocument/2006/relationships/image" Target="../media/image6.png"/><Relationship Id="rId18" Type="http://schemas.openxmlformats.org/officeDocument/2006/relationships/image" Target="../media/image5.png"/><Relationship Id="rId17" Type="http://schemas.openxmlformats.org/officeDocument/2006/relationships/tags" Target="../tags/tag166.xml"/><Relationship Id="rId16" Type="http://schemas.openxmlformats.org/officeDocument/2006/relationships/image" Target="../media/image4.png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993" y="-35813"/>
            <a:ext cx="10486184" cy="6046082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3970" y="6171565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0300" y="6171565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17015" y="6318885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445" y="6364605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5085" y="6364605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3510" y="6364605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200" b="1">
                <a:solidFill>
                  <a:srgbClr val="5E96E6"/>
                </a:solidFill>
                <a:sym typeface="+mn-ea"/>
              </a:rPr>
              <a:t>a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3970" y="8537575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37760" y="8537575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28850" y="8684895"/>
            <a:ext cx="2622550" cy="1494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/>
              <a:t>The image depicts a group of people riding in a horse-drawn carriage on a street in front of </a:t>
            </a:r>
            <a:r>
              <a:rPr lang="zh-CN" altLang="en-US" sz="1200">
                <a:solidFill>
                  <a:srgbClr val="FF9A00"/>
                </a:solidFill>
              </a:rPr>
              <a:t>the U.S. Capitol building</a:t>
            </a:r>
            <a:r>
              <a:rPr lang="zh-CN" altLang="en-US" sz="1200"/>
              <a:t>. The carriage is being pulled by two horses, and there are several people visible in the scene, including a man riding the carriage and others standing nearby.</a:t>
            </a:r>
            <a:endParaRPr lang="zh-CN" altLang="en-US" sz="1200"/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37730" y="8946000"/>
            <a:ext cx="318325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The image features a horse-drawn carriage with a man </a:t>
            </a:r>
            <a:r>
              <a:rPr lang="zh-CN" altLang="en-US" sz="1200">
                <a:solidFill>
                  <a:srgbClr val="FF9A00"/>
                </a:solidFill>
                <a:sym typeface="+mn-ea"/>
              </a:rPr>
              <a:t>wearing a top hat</a:t>
            </a:r>
            <a:r>
              <a:rPr lang="zh-CN" altLang="en-US" sz="1000">
                <a:sym typeface="+mn-ea"/>
              </a:rPr>
              <a:t> 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000">
              <a:sym typeface="+mn-ea"/>
            </a:endParaRPr>
          </a:p>
          <a:p>
            <a:endParaRPr lang="zh-CN" altLang="en-US" sz="1000"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1445" y="8823325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5085" y="8823325"/>
            <a:ext cx="2098231" cy="14004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993" y="-35813"/>
            <a:ext cx="10486184" cy="6046082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3970" y="6171565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0300" y="6171565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17015" y="6318885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445" y="6364605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5085" y="6364605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3510" y="6364605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3970" y="8537575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37760" y="8537575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28850" y="8640000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FF9A00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37730" y="8946000"/>
            <a:ext cx="318325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The image features a horse-drawn carriage with a man </a:t>
            </a:r>
            <a:r>
              <a:rPr lang="zh-CN" altLang="en-US" sz="1200">
                <a:solidFill>
                  <a:srgbClr val="FF9A00"/>
                </a:solidFill>
                <a:sym typeface="+mn-ea"/>
              </a:rPr>
              <a:t>wearing a top hat</a:t>
            </a:r>
            <a:r>
              <a:rPr lang="zh-CN" altLang="en-US" sz="1000">
                <a:sym typeface="+mn-ea"/>
              </a:rPr>
              <a:t> 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000">
              <a:sym typeface="+mn-ea"/>
            </a:endParaRPr>
          </a:p>
          <a:p>
            <a:endParaRPr lang="zh-CN" altLang="en-US" sz="1000"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1445" y="8823325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5085" y="8823325"/>
            <a:ext cx="2098231" cy="14004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993" y="-35813"/>
            <a:ext cx="10486184" cy="6046082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3970" y="6171565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0300" y="6171565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17015" y="6318885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445" y="6364605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5085" y="6364605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3510" y="6364605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3970" y="8537575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37760" y="8537575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28850" y="8640000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FF9A00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23125" y="8712000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wearing a top hat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1445" y="8823325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5085" y="8823325"/>
            <a:ext cx="2098231" cy="14004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993" y="-35813"/>
            <a:ext cx="10486184" cy="6046082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E86675"/>
                  </a:solidFill>
                </a:rPr>
                <a:t>Alpha-CLIP in BLIP2</a:t>
              </a:r>
              <a:endParaRPr lang="en-US" altLang="zh-CN" sz="1600" b="1">
                <a:solidFill>
                  <a:srgbClr val="E86675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3970" y="6582410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0300" y="6582410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17015" y="6729730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445" y="6775450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5085" y="6775450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3510" y="6775450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3970" y="8948420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37760" y="8948420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28850" y="9050845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FF9A00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23125" y="9122845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wearing a top hat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1445" y="9234170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5085" y="9234170"/>
            <a:ext cx="2098231" cy="14004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131740" y="6231002"/>
            <a:ext cx="272299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rgbClr val="FF9A00"/>
                </a:solidFill>
              </a:rPr>
              <a:t>Alpha-CLIP in LLaVa</a:t>
            </a:r>
            <a:endParaRPr lang="zh-CN" altLang="en-US" sz="1600" b="1">
              <a:solidFill>
                <a:srgbClr val="FF9A00"/>
              </a:solidFill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993" y="-35813"/>
            <a:ext cx="10486184" cy="6046082"/>
            <a:chOff x="156" y="112"/>
            <a:chExt cx="16513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pic>
          <p:nvPicPr>
            <p:cNvPr id="5" name="图片 4" descr="figure_w_llm_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6235"/>
            <a:stretch>
              <a:fillRect/>
            </a:stretch>
          </p:blipFill>
          <p:spPr>
            <a:xfrm>
              <a:off x="7910" y="560"/>
              <a:ext cx="8759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E86675"/>
                  </a:solidFill>
                </a:rPr>
                <a:t>Alpha-CLIP in BLIP2</a:t>
              </a:r>
              <a:endParaRPr lang="en-US" altLang="zh-CN" sz="1600" b="1">
                <a:solidFill>
                  <a:srgbClr val="E86675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13970" y="6171565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5"/>
            </p:custDataLst>
          </p:nvPr>
        </p:nvSpPr>
        <p:spPr>
          <a:xfrm>
            <a:off x="4940300" y="6171565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1517015" y="6318885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200">
                <a:solidFill>
                  <a:srgbClr val="80AEEC"/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FF9A00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1445" y="6364605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5085" y="6364605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6493510" y="6364605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13970" y="8537575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4937760" y="8537575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228850" y="8640000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FF9A00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7223125" y="8712000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wearing a top hat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1445" y="8823325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25085" y="8823325"/>
            <a:ext cx="2098231" cy="14004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993" y="-35813"/>
            <a:ext cx="9375524" cy="6046082"/>
            <a:chOff x="156" y="112"/>
            <a:chExt cx="14764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3"/>
            </p:custDataLst>
          </p:nvPr>
        </p:nvSpPr>
        <p:spPr>
          <a:xfrm>
            <a:off x="13970" y="6171565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4"/>
            </p:custDataLst>
          </p:nvPr>
        </p:nvSpPr>
        <p:spPr>
          <a:xfrm>
            <a:off x="4940300" y="6171565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5"/>
            </p:custDataLst>
          </p:nvPr>
        </p:nvSpPr>
        <p:spPr>
          <a:xfrm>
            <a:off x="1517015" y="6318885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300" b="1">
                <a:solidFill>
                  <a:srgbClr val="5E96E6"/>
                </a:solidFill>
              </a:rPr>
              <a:t> 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1445" y="6364605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25085" y="6364605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6493510" y="6364605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 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13970" y="8537575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2"/>
            </p:custDataLst>
          </p:nvPr>
        </p:nvSpPr>
        <p:spPr>
          <a:xfrm>
            <a:off x="4937760" y="8537575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3"/>
            </p:custDataLst>
          </p:nvPr>
        </p:nvSpPr>
        <p:spPr>
          <a:xfrm>
            <a:off x="2228850" y="8640000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5E96E6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4"/>
            </p:custDataLst>
          </p:nvPr>
        </p:nvSpPr>
        <p:spPr>
          <a:xfrm>
            <a:off x="7223125" y="8712000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wearing a top hat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31445" y="8823325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125085" y="8823325"/>
            <a:ext cx="2098231" cy="1400400"/>
          </a:xfrm>
          <a:prstGeom prst="rect">
            <a:avLst/>
          </a:prstGeom>
        </p:spPr>
      </p:pic>
      <p:pic>
        <p:nvPicPr>
          <p:cNvPr id="5" name="图片 4" descr="figure_w_llm_0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"/>
          <a:srcRect t="56235"/>
          <a:stretch>
            <a:fillRect/>
          </a:stretch>
        </p:blipFill>
        <p:spPr>
          <a:xfrm>
            <a:off x="4937984" y="248679"/>
            <a:ext cx="5562193" cy="576159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993" y="-35813"/>
            <a:ext cx="9375524" cy="6046082"/>
            <a:chOff x="156" y="112"/>
            <a:chExt cx="14764" cy="9521"/>
          </a:xfrm>
        </p:grpSpPr>
        <p:pic>
          <p:nvPicPr>
            <p:cNvPr id="4" name="图片 3" descr="figure_w_llm_00"/>
            <p:cNvPicPr>
              <a:picLocks noChangeAspect="1"/>
            </p:cNvPicPr>
            <p:nvPr/>
          </p:nvPicPr>
          <p:blipFill>
            <a:blip r:embed="rId1"/>
            <a:srcRect t="1768" b="46821"/>
            <a:stretch>
              <a:fillRect/>
            </a:stretch>
          </p:blipFill>
          <p:spPr>
            <a:xfrm>
              <a:off x="156" y="560"/>
              <a:ext cx="7458" cy="90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00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FFB74D"/>
                  </a:solidFill>
                </a:rPr>
                <a:t>Alpha-CLIP in BLIP2</a:t>
              </a:r>
              <a:endParaRPr lang="en-US" altLang="zh-CN" sz="1600" b="1">
                <a:solidFill>
                  <a:srgbClr val="FFB74D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10632" y="112"/>
              <a:ext cx="42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rgbClr val="5A92E5"/>
                  </a:solidFill>
                </a:rPr>
                <a:t>Alpha-CLIP in LLaVa</a:t>
              </a:r>
              <a:endParaRPr lang="en-US" altLang="zh-CN" sz="1600" b="1">
                <a:solidFill>
                  <a:srgbClr val="5A92E5"/>
                </a:solidFill>
              </a:endParaRPr>
            </a:p>
          </p:txBody>
        </p:sp>
      </p:grpSp>
      <p:sp>
        <p:nvSpPr>
          <p:cNvPr id="56" name="圆角矩形 55"/>
          <p:cNvSpPr/>
          <p:nvPr>
            <p:custDataLst>
              <p:tags r:id="rId3"/>
            </p:custDataLst>
          </p:nvPr>
        </p:nvSpPr>
        <p:spPr>
          <a:xfrm>
            <a:off x="13970" y="6171565"/>
            <a:ext cx="485394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4"/>
            </p:custDataLst>
          </p:nvPr>
        </p:nvSpPr>
        <p:spPr>
          <a:xfrm>
            <a:off x="4940300" y="6171565"/>
            <a:ext cx="5560060" cy="220472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5"/>
            </p:custDataLst>
          </p:nvPr>
        </p:nvSpPr>
        <p:spPr>
          <a:xfrm>
            <a:off x="1517015" y="6318885"/>
            <a:ext cx="3350895" cy="2057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features a statue of a woman holding scales, which is situated on top of a building. The statue is positioned in front of</a:t>
            </a:r>
            <a:r>
              <a:rPr lang="zh-CN" altLang="en-US" sz="1300" b="1">
                <a:solidFill>
                  <a:srgbClr val="5E96E6"/>
                </a:solidFill>
              </a:rPr>
              <a:t> a large American flag, which is flying high on a pole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In the background, there is an airplane flying overhead, adding a sense of motion and activity to the scene. The combination of the statue,</a:t>
            </a:r>
            <a:r>
              <a:rPr lang="zh-CN" altLang="en-US" sz="12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00" b="1">
                <a:solidFill>
                  <a:srgbClr val="5E96E6"/>
                </a:solidFill>
              </a:rPr>
              <a:t>the flag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, and the airplane creates a dynamic and visually interesting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1445" y="6364605"/>
            <a:ext cx="1367790" cy="1823720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25085" y="6364605"/>
            <a:ext cx="1368425" cy="182562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6493510" y="6364605"/>
            <a:ext cx="3927475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 a large clock mounted on the side of a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, with a statue of a woman holding scales nearby.</a:t>
            </a:r>
            <a:r>
              <a:rPr lang="zh-CN" altLang="en-US" sz="1200">
                <a:sym typeface="+mn-ea"/>
              </a:rPr>
              <a:t>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13970" y="8537575"/>
            <a:ext cx="485394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2"/>
            </p:custDataLst>
          </p:nvPr>
        </p:nvSpPr>
        <p:spPr>
          <a:xfrm>
            <a:off x="4937760" y="8537575"/>
            <a:ext cx="556323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3"/>
            </p:custDataLst>
          </p:nvPr>
        </p:nvSpPr>
        <p:spPr>
          <a:xfrm>
            <a:off x="2228850" y="8640000"/>
            <a:ext cx="2622550" cy="1886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The image depicts a group of people riding in a horse-drawn carriage on a street in front of </a:t>
            </a:r>
            <a:r>
              <a:rPr lang="zh-CN" altLang="en-US" sz="1300" b="1">
                <a:solidFill>
                  <a:srgbClr val="5E96E6"/>
                </a:solidFill>
              </a:rPr>
              <a:t>the U.S. Capitol building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</a:rPr>
              <a:t>. The carriage is being pulled by two horses, and there are several people visible in the scene, including a man riding the carriage and others standing nearby.</a:t>
            </a:r>
            <a:endParaRPr lang="zh-CN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14"/>
            </p:custDataLst>
          </p:nvPr>
        </p:nvSpPr>
        <p:spPr>
          <a:xfrm>
            <a:off x="7223125" y="8712000"/>
            <a:ext cx="327723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The image features a horse-drawn carriage with a man </a:t>
            </a:r>
            <a:r>
              <a:rPr lang="zh-CN" altLang="en-US" sz="1300" b="1">
                <a:solidFill>
                  <a:srgbClr val="5E96E6"/>
                </a:solidFill>
                <a:sym typeface="+mn-ea"/>
              </a:rPr>
              <a:t>wearing a top hat</a:t>
            </a:r>
            <a:r>
              <a:rPr lang="zh-CN" altLang="en-US" sz="1300" b="1">
                <a:solidFill>
                  <a:srgbClr val="FF9A00"/>
                </a:solidFill>
                <a:sym typeface="+mn-ea"/>
              </a:rPr>
              <a:t> 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sym typeface="+mn-ea"/>
              </a:rPr>
              <a:t>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20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31445" y="8823325"/>
            <a:ext cx="2097405" cy="140017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125085" y="8823325"/>
            <a:ext cx="2098231" cy="1400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9"/>
          <a:srcRect t="4856"/>
          <a:stretch>
            <a:fillRect/>
          </a:stretch>
        </p:blipFill>
        <p:spPr>
          <a:xfrm>
            <a:off x="4867910" y="246380"/>
            <a:ext cx="5631815" cy="576961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8.xml><?xml version="1.0" encoding="utf-8"?>
<p:tagLst xmlns:p="http://schemas.openxmlformats.org/presentationml/2006/main">
  <p:tag name="commondata" val="eyJoZGlkIjoiYTMyNGEyYjljNGZjMDYzOTkwYjg2MjNhYzdjOThlOTUifQ==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10379</Words>
  <Application>WPS 演示</Application>
  <PresentationFormat>宽屏</PresentationFormat>
  <Paragraphs>88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星&amp;火</cp:lastModifiedBy>
  <cp:revision>203</cp:revision>
  <dcterms:created xsi:type="dcterms:W3CDTF">2019-06-19T02:08:00Z</dcterms:created>
  <dcterms:modified xsi:type="dcterms:W3CDTF">2023-12-01T05:38:03Z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6C248DD23840418DA94E71D2B1D68D62_13</vt:lpwstr>
  </property>
</Properties>
</file>